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86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FB6"/>
    <a:srgbClr val="FFCC66"/>
    <a:srgbClr val="D24726"/>
    <a:srgbClr val="404040"/>
    <a:srgbClr val="FF9B45"/>
    <a:srgbClr val="DD462F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241" autoAdjust="0"/>
  </p:normalViewPr>
  <p:slideViewPr>
    <p:cSldViewPr snapToGrid="0">
      <p:cViewPr varScale="1">
        <p:scale>
          <a:sx n="64" d="100"/>
          <a:sy n="64" d="100"/>
        </p:scale>
        <p:origin x="56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0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9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9101AD2-B13F-4A21-8793-7C28536E02EB}"/>
              </a:ext>
            </a:extLst>
          </p:cNvPr>
          <p:cNvSpPr/>
          <p:nvPr userDrawn="1"/>
        </p:nvSpPr>
        <p:spPr>
          <a:xfrm>
            <a:off x="281517" y="6245445"/>
            <a:ext cx="718740" cy="446281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48856-00F3-4EAB-B00E-66DB7AB14508}"/>
              </a:ext>
            </a:extLst>
          </p:cNvPr>
          <p:cNvSpPr/>
          <p:nvPr userDrawn="1"/>
        </p:nvSpPr>
        <p:spPr>
          <a:xfrm>
            <a:off x="314325" y="588963"/>
            <a:ext cx="3779838" cy="7143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42C9EE-3653-43CD-99F8-939239F3246B}"/>
              </a:ext>
            </a:extLst>
          </p:cNvPr>
          <p:cNvSpPr/>
          <p:nvPr userDrawn="1"/>
        </p:nvSpPr>
        <p:spPr>
          <a:xfrm>
            <a:off x="8004175" y="585788"/>
            <a:ext cx="3779838" cy="7143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17B9DE-1C1F-4553-AA53-12F40EB77A1D}"/>
              </a:ext>
            </a:extLst>
          </p:cNvPr>
          <p:cNvSpPr/>
          <p:nvPr userDrawn="1"/>
        </p:nvSpPr>
        <p:spPr>
          <a:xfrm>
            <a:off x="4157663" y="588963"/>
            <a:ext cx="3779837" cy="714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63707F04-CC94-425A-B78D-4BCB927D81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5125" y="6319838"/>
            <a:ext cx="519113" cy="3095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en-US" b="1" dirty="0">
                <a:solidFill>
                  <a:schemeClr val="bg1"/>
                </a:solidFill>
                <a:latin typeface="Arial Rounded MT Bold" panose="020F0704030504030204" pitchFamily="34" charset="0"/>
                <a:cs typeface="Lucida Sans Unicode" panose="020B0602030504020204" pitchFamily="34" charset="0"/>
              </a:rPr>
              <a:t> </a:t>
            </a:r>
            <a:fld id="{71B6EDA2-2C32-42DD-8137-87F298E06C57}" type="slidenum">
              <a:rPr lang="en-US" altLang="en-US" b="1" smtClean="0">
                <a:solidFill>
                  <a:schemeClr val="bg1"/>
                </a:solidFill>
                <a:latin typeface="Arial Rounded MT Bold" panose="020F0704030504030204" pitchFamily="34" charset="0"/>
                <a:cs typeface="Lucida Sans Unicode" panose="020B0602030504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SzPct val="100000"/>
                <a:defRPr/>
              </a:pPr>
              <a:t>‹#›</a:t>
            </a:fld>
            <a:endParaRPr lang="en-US" altLang="en-US" b="1" dirty="0">
              <a:solidFill>
                <a:schemeClr val="bg1"/>
              </a:solidFill>
              <a:latin typeface="Arial Rounded MT Bold" panose="020F070403050403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20" name="Object 12">
            <a:extLst>
              <a:ext uri="{FF2B5EF4-FFF2-40B4-BE49-F238E27FC236}">
                <a16:creationId xmlns:a16="http://schemas.microsoft.com/office/drawing/2014/main" id="{9A8C5E7A-DAA8-4E13-8B1B-2A009318F699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284163" y="192088"/>
          <a:ext cx="9620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6" imgW="8474400" imgH="2326320" progId="">
                  <p:embed/>
                </p:oleObj>
              </mc:Choice>
              <mc:Fallback>
                <p:oleObj r:id="rId6" imgW="8474400" imgH="2326320" progId="">
                  <p:embed/>
                  <p:pic>
                    <p:nvPicPr>
                      <p:cNvPr id="1033" name="Object 12">
                        <a:extLst>
                          <a:ext uri="{FF2B5EF4-FFF2-40B4-BE49-F238E27FC236}">
                            <a16:creationId xmlns:a16="http://schemas.microsoft.com/office/drawing/2014/main" id="{9339A80F-27D2-4E15-9128-4194DA117F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92088"/>
                        <a:ext cx="96202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1">
            <a:extLst>
              <a:ext uri="{FF2B5EF4-FFF2-40B4-BE49-F238E27FC236}">
                <a16:creationId xmlns:a16="http://schemas.microsoft.com/office/drawing/2014/main" id="{A2D708A7-2005-4ABD-8470-778651E109BF}"/>
              </a:ext>
            </a:extLst>
          </p:cNvPr>
          <p:cNvSpPr/>
          <p:nvPr/>
        </p:nvSpPr>
        <p:spPr>
          <a:xfrm rot="10800000">
            <a:off x="11735896" y="6412806"/>
            <a:ext cx="403412" cy="407094"/>
          </a:xfrm>
          <a:prstGeom prst="halfFram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88" dirty="0">
              <a:solidFill>
                <a:schemeClr val="tx1">
                  <a:lumMod val="50000"/>
                  <a:lumOff val="50000"/>
                </a:schemeClr>
              </a:solidFill>
              <a:latin typeface="Arial Rounded MT Std" panose="020F0502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17F650-39D6-405E-AB06-3405A410A77F}"/>
              </a:ext>
            </a:extLst>
          </p:cNvPr>
          <p:cNvGrpSpPr/>
          <p:nvPr/>
        </p:nvGrpSpPr>
        <p:grpSpPr>
          <a:xfrm>
            <a:off x="3446371" y="463947"/>
            <a:ext cx="8280000" cy="56074"/>
            <a:chOff x="1363940" y="1095152"/>
            <a:chExt cx="5527120" cy="7476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09D6DDB-17D6-4937-B01C-247C64FBE9EA}"/>
                </a:ext>
              </a:extLst>
            </p:cNvPr>
            <p:cNvCxnSpPr/>
            <p:nvPr/>
          </p:nvCxnSpPr>
          <p:spPr>
            <a:xfrm>
              <a:off x="1363940" y="1095152"/>
              <a:ext cx="552712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4E0C9E-2789-4BB8-B688-85255E10C45C}"/>
                </a:ext>
              </a:extLst>
            </p:cNvPr>
            <p:cNvCxnSpPr/>
            <p:nvPr/>
          </p:nvCxnSpPr>
          <p:spPr>
            <a:xfrm>
              <a:off x="1524102" y="1169915"/>
              <a:ext cx="520679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itle 1">
            <a:extLst>
              <a:ext uri="{FF2B5EF4-FFF2-40B4-BE49-F238E27FC236}">
                <a16:creationId xmlns:a16="http://schemas.microsoft.com/office/drawing/2014/main" id="{D780E54B-8612-49C2-8D8B-07ABFA8BD881}"/>
              </a:ext>
            </a:extLst>
          </p:cNvPr>
          <p:cNvSpPr txBox="1">
            <a:spLocks/>
          </p:cNvSpPr>
          <p:nvPr/>
        </p:nvSpPr>
        <p:spPr>
          <a:xfrm>
            <a:off x="3201399" y="27541"/>
            <a:ext cx="8563993" cy="413296"/>
          </a:xfrm>
          <a:prstGeom prst="rect">
            <a:avLst/>
          </a:prstGeom>
          <a:effectLst/>
        </p:spPr>
        <p:txBody>
          <a:bodyPr anchor="t">
            <a:noAutofit/>
          </a:bodyPr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The 6 septs journey to resource optimization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3313D03-A718-4F9A-AEA5-36AF9E489A90}"/>
              </a:ext>
            </a:extLst>
          </p:cNvPr>
          <p:cNvGrpSpPr/>
          <p:nvPr/>
        </p:nvGrpSpPr>
        <p:grpSpPr>
          <a:xfrm>
            <a:off x="7150009" y="1217528"/>
            <a:ext cx="3747687" cy="4971582"/>
            <a:chOff x="5829300" y="1200619"/>
            <a:chExt cx="3747687" cy="4971582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800CF38-5F00-440B-A7CE-0BF054A78F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9300" y="1312355"/>
              <a:ext cx="3590248" cy="4859846"/>
            </a:xfrm>
            <a:prstGeom prst="line">
              <a:avLst/>
            </a:prstGeom>
            <a:ln w="34925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8" name="Isosceles Triangle 117">
              <a:extLst>
                <a:ext uri="{FF2B5EF4-FFF2-40B4-BE49-F238E27FC236}">
                  <a16:creationId xmlns:a16="http://schemas.microsoft.com/office/drawing/2014/main" id="{0A6AA7BE-4956-4D58-B20F-B5BAD696426F}"/>
                </a:ext>
              </a:extLst>
            </p:cNvPr>
            <p:cNvSpPr/>
            <p:nvPr/>
          </p:nvSpPr>
          <p:spPr>
            <a:xfrm rot="1977448">
              <a:off x="9262111" y="1200619"/>
              <a:ext cx="314876" cy="264223"/>
            </a:xfrm>
            <a:prstGeom prst="triangl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016A24A-D285-4901-AEE6-44D9C507049E}"/>
              </a:ext>
            </a:extLst>
          </p:cNvPr>
          <p:cNvGrpSpPr/>
          <p:nvPr/>
        </p:nvGrpSpPr>
        <p:grpSpPr>
          <a:xfrm>
            <a:off x="3196784" y="5281835"/>
            <a:ext cx="4962289" cy="688941"/>
            <a:chOff x="1615634" y="5281835"/>
            <a:chExt cx="4962289" cy="688941"/>
          </a:xfrm>
        </p:grpSpPr>
        <p:sp>
          <p:nvSpPr>
            <p:cNvPr id="23" name="Half Frame 22">
              <a:extLst>
                <a:ext uri="{FF2B5EF4-FFF2-40B4-BE49-F238E27FC236}">
                  <a16:creationId xmlns:a16="http://schemas.microsoft.com/office/drawing/2014/main" id="{5B414D01-0192-4848-AFA1-3C426E14845E}"/>
                </a:ext>
              </a:extLst>
            </p:cNvPr>
            <p:cNvSpPr/>
            <p:nvPr/>
          </p:nvSpPr>
          <p:spPr>
            <a:xfrm>
              <a:off x="1615634" y="5284851"/>
              <a:ext cx="1155972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00B0F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N">
                <a:solidFill>
                  <a:prstClr val="black"/>
                </a:solidFill>
                <a:latin typeface="Arial Rounded MT Std" panose="020F0502020102020204" pitchFamily="34" charset="0"/>
              </a:endParaRPr>
            </a:p>
          </p:txBody>
        </p:sp>
        <p:sp>
          <p:nvSpPr>
            <p:cNvPr id="30" name="TextBox 74">
              <a:extLst>
                <a:ext uri="{FF2B5EF4-FFF2-40B4-BE49-F238E27FC236}">
                  <a16:creationId xmlns:a16="http://schemas.microsoft.com/office/drawing/2014/main" id="{6CD853E0-C495-4607-BF2D-92E5A4B65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7807" y="5281835"/>
              <a:ext cx="4870116" cy="45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Analyse and Target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BF3957D-57EF-4434-88B5-0AC795817112}"/>
              </a:ext>
            </a:extLst>
          </p:cNvPr>
          <p:cNvGrpSpPr/>
          <p:nvPr/>
        </p:nvGrpSpPr>
        <p:grpSpPr>
          <a:xfrm>
            <a:off x="3820580" y="4578975"/>
            <a:ext cx="4262514" cy="685925"/>
            <a:chOff x="2239430" y="4598025"/>
            <a:chExt cx="4262514" cy="685925"/>
          </a:xfrm>
        </p:grpSpPr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FAC7620B-4499-46AB-98BD-6B70D39FFEB1}"/>
                </a:ext>
              </a:extLst>
            </p:cNvPr>
            <p:cNvSpPr/>
            <p:nvPr/>
          </p:nvSpPr>
          <p:spPr>
            <a:xfrm>
              <a:off x="2239430" y="4598025"/>
              <a:ext cx="1155972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5AA2AE">
                <a:lumMod val="75000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marL="0" marR="0" lvl="0" indent="0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Std" panose="020F0502020102020204" pitchFamily="34" charset="0"/>
              </a:endParaRPr>
            </a:p>
          </p:txBody>
        </p:sp>
        <p:sp>
          <p:nvSpPr>
            <p:cNvPr id="31" name="TextBox 74">
              <a:extLst>
                <a:ext uri="{FF2B5EF4-FFF2-40B4-BE49-F238E27FC236}">
                  <a16:creationId xmlns:a16="http://schemas.microsoft.com/office/drawing/2014/main" id="{DACFC098-4EFA-4703-B435-2568E1AFD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114" y="4613186"/>
              <a:ext cx="4176830" cy="45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Examine and Facilitate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825F671-00C7-48AA-BD7B-EDB4BA32C6C6}"/>
              </a:ext>
            </a:extLst>
          </p:cNvPr>
          <p:cNvGrpSpPr/>
          <p:nvPr/>
        </p:nvGrpSpPr>
        <p:grpSpPr>
          <a:xfrm>
            <a:off x="4403497" y="3874714"/>
            <a:ext cx="2940279" cy="685925"/>
            <a:chOff x="2803297" y="3893764"/>
            <a:chExt cx="2940279" cy="685925"/>
          </a:xfrm>
        </p:grpSpPr>
        <p:sp>
          <p:nvSpPr>
            <p:cNvPr id="26" name="Half Frame 25">
              <a:extLst>
                <a:ext uri="{FF2B5EF4-FFF2-40B4-BE49-F238E27FC236}">
                  <a16:creationId xmlns:a16="http://schemas.microsoft.com/office/drawing/2014/main" id="{5527BDE2-0A1D-4CD8-BF1B-27637A363650}"/>
                </a:ext>
              </a:extLst>
            </p:cNvPr>
            <p:cNvSpPr/>
            <p:nvPr/>
          </p:nvSpPr>
          <p:spPr>
            <a:xfrm>
              <a:off x="2803297" y="3893764"/>
              <a:ext cx="1238315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9D90A0">
                <a:lumMod val="75000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marL="0" marR="0" lvl="0" indent="0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Std" panose="020F0502020102020204" pitchFamily="34" charset="0"/>
              </a:endParaRPr>
            </a:p>
          </p:txBody>
        </p:sp>
        <p:sp>
          <p:nvSpPr>
            <p:cNvPr id="32" name="TextBox 74">
              <a:extLst>
                <a:ext uri="{FF2B5EF4-FFF2-40B4-BE49-F238E27FC236}">
                  <a16:creationId xmlns:a16="http://schemas.microsoft.com/office/drawing/2014/main" id="{6674CCB7-690D-47B6-9C7B-FE75C309A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736" y="3905244"/>
              <a:ext cx="2857840" cy="45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Review, Classify and ACT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C4A130-143C-4C17-B369-A8DE393AE0D1}"/>
              </a:ext>
            </a:extLst>
          </p:cNvPr>
          <p:cNvGrpSpPr/>
          <p:nvPr/>
        </p:nvGrpSpPr>
        <p:grpSpPr>
          <a:xfrm>
            <a:off x="4987039" y="3163531"/>
            <a:ext cx="4214886" cy="685925"/>
            <a:chOff x="3424939" y="3182581"/>
            <a:chExt cx="4214886" cy="685925"/>
          </a:xfrm>
        </p:grpSpPr>
        <p:sp>
          <p:nvSpPr>
            <p:cNvPr id="27" name="Half Frame 26">
              <a:extLst>
                <a:ext uri="{FF2B5EF4-FFF2-40B4-BE49-F238E27FC236}">
                  <a16:creationId xmlns:a16="http://schemas.microsoft.com/office/drawing/2014/main" id="{96A5E9EE-1ECE-4AE6-B566-7CF0D3973714}"/>
                </a:ext>
              </a:extLst>
            </p:cNvPr>
            <p:cNvSpPr/>
            <p:nvPr/>
          </p:nvSpPr>
          <p:spPr>
            <a:xfrm>
              <a:off x="3424939" y="3182581"/>
              <a:ext cx="1238315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FF66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N">
                <a:solidFill>
                  <a:prstClr val="black"/>
                </a:solidFill>
                <a:latin typeface="Arial Rounded MT Std" panose="020F0502020102020204" pitchFamily="34" charset="0"/>
              </a:endParaRPr>
            </a:p>
          </p:txBody>
        </p:sp>
        <p:sp>
          <p:nvSpPr>
            <p:cNvPr id="33" name="TextBox 74">
              <a:extLst>
                <a:ext uri="{FF2B5EF4-FFF2-40B4-BE49-F238E27FC236}">
                  <a16:creationId xmlns:a16="http://schemas.microsoft.com/office/drawing/2014/main" id="{8E1F3A14-A56A-4F53-972C-3752B216E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3282" y="3204771"/>
              <a:ext cx="4126543" cy="45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Resource Levelling and Smoothing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FBB50A2-BE16-4E36-905D-D7B92993F4B2}"/>
              </a:ext>
            </a:extLst>
          </p:cNvPr>
          <p:cNvGrpSpPr/>
          <p:nvPr/>
        </p:nvGrpSpPr>
        <p:grpSpPr>
          <a:xfrm>
            <a:off x="5644296" y="2414681"/>
            <a:ext cx="3880705" cy="685925"/>
            <a:chOff x="4044096" y="2433731"/>
            <a:chExt cx="3880705" cy="685925"/>
          </a:xfrm>
        </p:grpSpPr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66EFC8D4-6B36-48D5-8C47-6A28431B573A}"/>
                </a:ext>
              </a:extLst>
            </p:cNvPr>
            <p:cNvSpPr/>
            <p:nvPr/>
          </p:nvSpPr>
          <p:spPr>
            <a:xfrm>
              <a:off x="4044096" y="2433731"/>
              <a:ext cx="1238315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7030A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N">
                <a:solidFill>
                  <a:prstClr val="black"/>
                </a:solidFill>
                <a:latin typeface="Arial Rounded MT Std" panose="020F0502020102020204" pitchFamily="34" charset="0"/>
              </a:endParaRPr>
            </a:p>
          </p:txBody>
        </p:sp>
        <p:sp>
          <p:nvSpPr>
            <p:cNvPr id="34" name="TextBox 74">
              <a:extLst>
                <a:ext uri="{FF2B5EF4-FFF2-40B4-BE49-F238E27FC236}">
                  <a16:creationId xmlns:a16="http://schemas.microsoft.com/office/drawing/2014/main" id="{4422C335-B256-4EBC-B08F-8E1564A57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2169" y="2439172"/>
              <a:ext cx="3812632" cy="457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Result Monitoring and Sustenance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F22DF1-0928-4D92-913D-BF78D417CB57}"/>
              </a:ext>
            </a:extLst>
          </p:cNvPr>
          <p:cNvGrpSpPr/>
          <p:nvPr/>
        </p:nvGrpSpPr>
        <p:grpSpPr>
          <a:xfrm>
            <a:off x="6267168" y="1682438"/>
            <a:ext cx="2143407" cy="685925"/>
            <a:chOff x="4666968" y="1739588"/>
            <a:chExt cx="2143407" cy="685925"/>
          </a:xfrm>
        </p:grpSpPr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9836205D-84EF-48FD-8097-9A90CC022758}"/>
                </a:ext>
              </a:extLst>
            </p:cNvPr>
            <p:cNvSpPr/>
            <p:nvPr/>
          </p:nvSpPr>
          <p:spPr>
            <a:xfrm>
              <a:off x="4666968" y="1739588"/>
              <a:ext cx="1238315" cy="685925"/>
            </a:xfrm>
            <a:prstGeom prst="halfFrame">
              <a:avLst>
                <a:gd name="adj1" fmla="val 15630"/>
                <a:gd name="adj2" fmla="val 15151"/>
              </a:avLst>
            </a:prstGeom>
            <a:solidFill>
              <a:srgbClr val="6699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22860" tIns="22860" rIns="22860" bIns="22860" spcCol="1270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IN">
                <a:solidFill>
                  <a:prstClr val="black"/>
                </a:solidFill>
                <a:latin typeface="Arial Rounded MT Std" panose="020F0502020102020204" pitchFamily="34" charset="0"/>
              </a:endParaRPr>
            </a:p>
          </p:txBody>
        </p:sp>
        <p:sp>
          <p:nvSpPr>
            <p:cNvPr id="35" name="TextBox 74">
              <a:extLst>
                <a:ext uri="{FF2B5EF4-FFF2-40B4-BE49-F238E27FC236}">
                  <a16:creationId xmlns:a16="http://schemas.microsoft.com/office/drawing/2014/main" id="{F1F74862-515F-4939-B002-40C973889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036" y="1754508"/>
              <a:ext cx="2050339" cy="45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457200" indent="-4572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  <a:defRPr sz="2000"/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/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/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lvl9pPr>
            </a:lstStyle>
            <a:p>
              <a:pPr marL="0" indent="0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r>
                <a:rPr lang="en-GB" sz="1800" dirty="0">
                  <a:ln w="0"/>
                  <a:solidFill>
                    <a:srgbClr val="297FD5">
                      <a:lumMod val="50000"/>
                    </a:srgbClr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Rounded MT Std" panose="020F0502020102020204" pitchFamily="34" charset="0"/>
                </a:rPr>
                <a:t>Documentation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5EA4966-CDEA-4A52-A261-C286E51C7EC5}"/>
              </a:ext>
            </a:extLst>
          </p:cNvPr>
          <p:cNvGrpSpPr/>
          <p:nvPr/>
        </p:nvGrpSpPr>
        <p:grpSpPr>
          <a:xfrm>
            <a:off x="714151" y="1045949"/>
            <a:ext cx="719637" cy="5143411"/>
            <a:chOff x="695101" y="1036424"/>
            <a:chExt cx="719637" cy="514341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A54E73-3448-492C-9EFC-9813A43F5506}"/>
                </a:ext>
              </a:extLst>
            </p:cNvPr>
            <p:cNvSpPr txBox="1"/>
            <p:nvPr/>
          </p:nvSpPr>
          <p:spPr>
            <a:xfrm rot="16200000">
              <a:off x="-64565" y="2997915"/>
              <a:ext cx="1888664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 Rounded MT Std" panose="020F0502020102020204" pitchFamily="34" charset="0"/>
                </a:rPr>
                <a:t>Resource</a:t>
              </a:r>
              <a:endParaRPr lang="en-IN" dirty="0">
                <a:latin typeface="Arial Rounded MT Std" panose="020F0502020102020204" pitchFamily="34" charset="0"/>
              </a:endParaRPr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C65D72D9-E228-46E2-962E-684488EFC061}"/>
                </a:ext>
              </a:extLst>
            </p:cNvPr>
            <p:cNvCxnSpPr/>
            <p:nvPr/>
          </p:nvCxnSpPr>
          <p:spPr>
            <a:xfrm flipV="1">
              <a:off x="1257300" y="1047750"/>
              <a:ext cx="0" cy="5132085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57D5183D-BAE4-4C23-9A6C-146C07FA0DC7}"/>
                </a:ext>
              </a:extLst>
            </p:cNvPr>
            <p:cNvSpPr/>
            <p:nvPr/>
          </p:nvSpPr>
          <p:spPr>
            <a:xfrm>
              <a:off x="1099862" y="1036424"/>
              <a:ext cx="314876" cy="264223"/>
            </a:xfrm>
            <a:prstGeom prst="triangl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1B2303C-8A78-4598-9CDA-D8A50E4CB0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0"/>
          <a:stretch/>
        </p:blipFill>
        <p:spPr>
          <a:xfrm>
            <a:off x="9795620" y="3087160"/>
            <a:ext cx="1375651" cy="2019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53E8D90-46FA-474B-A151-A324879E1CDC}"/>
              </a:ext>
            </a:extLst>
          </p:cNvPr>
          <p:cNvSpPr txBox="1"/>
          <p:nvPr/>
        </p:nvSpPr>
        <p:spPr>
          <a:xfrm>
            <a:off x="1543384" y="5443147"/>
            <a:ext cx="14529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- 1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29A49-DE53-450F-8437-B6DBF9280D4A}"/>
              </a:ext>
            </a:extLst>
          </p:cNvPr>
          <p:cNvSpPr txBox="1"/>
          <p:nvPr/>
        </p:nvSpPr>
        <p:spPr>
          <a:xfrm>
            <a:off x="2140142" y="4713877"/>
            <a:ext cx="145295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- 2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D4268E-B463-4499-B040-BB4A9A865113}"/>
              </a:ext>
            </a:extLst>
          </p:cNvPr>
          <p:cNvSpPr txBox="1"/>
          <p:nvPr/>
        </p:nvSpPr>
        <p:spPr>
          <a:xfrm>
            <a:off x="2697845" y="4010900"/>
            <a:ext cx="145295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- 3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A7FEBF-3E6C-4514-9B32-1144E37579E7}"/>
              </a:ext>
            </a:extLst>
          </p:cNvPr>
          <p:cNvSpPr txBox="1"/>
          <p:nvPr/>
        </p:nvSpPr>
        <p:spPr>
          <a:xfrm>
            <a:off x="3294603" y="3281630"/>
            <a:ext cx="1452956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- 4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A164A-23A9-4729-8BD6-BBFA123A87DE}"/>
              </a:ext>
            </a:extLst>
          </p:cNvPr>
          <p:cNvSpPr txBox="1"/>
          <p:nvPr/>
        </p:nvSpPr>
        <p:spPr>
          <a:xfrm>
            <a:off x="3918098" y="2534360"/>
            <a:ext cx="1452956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- 5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2CD9F1-3816-447C-B295-4BD5273474F5}"/>
              </a:ext>
            </a:extLst>
          </p:cNvPr>
          <p:cNvSpPr txBox="1"/>
          <p:nvPr/>
        </p:nvSpPr>
        <p:spPr>
          <a:xfrm>
            <a:off x="4514856" y="1805090"/>
            <a:ext cx="1452956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Arial Rounded MT Std" panose="020F05020201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- 6</a:t>
            </a:r>
            <a:endParaRPr lang="en-IN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6C77E9-A190-4085-93DF-F56C1E1045A3}"/>
              </a:ext>
            </a:extLst>
          </p:cNvPr>
          <p:cNvGrpSpPr/>
          <p:nvPr/>
        </p:nvGrpSpPr>
        <p:grpSpPr>
          <a:xfrm>
            <a:off x="1257300" y="5996970"/>
            <a:ext cx="10237878" cy="376806"/>
            <a:chOff x="1257300" y="5996970"/>
            <a:chExt cx="10237878" cy="376806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37808BD-B56D-485F-B509-F2D205D52961}"/>
                </a:ext>
              </a:extLst>
            </p:cNvPr>
            <p:cNvCxnSpPr>
              <a:cxnSpLocks/>
              <a:endCxn id="151" idx="1"/>
            </p:cNvCxnSpPr>
            <p:nvPr/>
          </p:nvCxnSpPr>
          <p:spPr>
            <a:xfrm>
              <a:off x="1257300" y="6181636"/>
              <a:ext cx="2234450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64170D-77A2-437E-8207-D43D22B09BA7}"/>
                </a:ext>
              </a:extLst>
            </p:cNvPr>
            <p:cNvSpPr txBox="1"/>
            <p:nvPr/>
          </p:nvSpPr>
          <p:spPr>
            <a:xfrm>
              <a:off x="8260484" y="6004444"/>
              <a:ext cx="23400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Arial Rounded MT Std" panose="020F05020201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Optimization</a:t>
              </a:r>
              <a:endParaRPr lang="en-IN" dirty="0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5A87B3F-2071-4DE9-85CC-CEED44569617}"/>
                </a:ext>
              </a:extLst>
            </p:cNvPr>
            <p:cNvSpPr txBox="1"/>
            <p:nvPr/>
          </p:nvSpPr>
          <p:spPr>
            <a:xfrm>
              <a:off x="3491750" y="5996970"/>
              <a:ext cx="23400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Arial Rounded MT Std" panose="020F05020201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Optimization</a:t>
              </a:r>
              <a:endParaRPr lang="en-IN" dirty="0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0AFE91F9-6E9B-4F32-921D-DE3F3E5A401E}"/>
                </a:ext>
              </a:extLst>
            </p:cNvPr>
            <p:cNvCxnSpPr>
              <a:cxnSpLocks/>
              <a:stCxn id="151" idx="3"/>
              <a:endCxn id="38" idx="1"/>
            </p:cNvCxnSpPr>
            <p:nvPr/>
          </p:nvCxnSpPr>
          <p:spPr>
            <a:xfrm>
              <a:off x="5831750" y="6181636"/>
              <a:ext cx="2428734" cy="7474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8E61D63-C8C3-4B2F-8CAC-FEECE2E8F966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>
              <a:off x="10600484" y="6189110"/>
              <a:ext cx="746866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71AB61E1-6A16-4D2B-BD52-3EB2866347BF}"/>
                </a:ext>
              </a:extLst>
            </p:cNvPr>
            <p:cNvSpPr/>
            <p:nvPr/>
          </p:nvSpPr>
          <p:spPr>
            <a:xfrm rot="5400000">
              <a:off x="11205629" y="6058487"/>
              <a:ext cx="314876" cy="264223"/>
            </a:xfrm>
            <a:prstGeom prst="triangl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4093893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17F650-39D6-405E-AB06-3405A410A77F}"/>
              </a:ext>
            </a:extLst>
          </p:cNvPr>
          <p:cNvGrpSpPr/>
          <p:nvPr/>
        </p:nvGrpSpPr>
        <p:grpSpPr>
          <a:xfrm>
            <a:off x="3446371" y="463947"/>
            <a:ext cx="8280000" cy="56074"/>
            <a:chOff x="1363940" y="1095152"/>
            <a:chExt cx="5527120" cy="7476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09D6DDB-17D6-4937-B01C-247C64FBE9EA}"/>
                </a:ext>
              </a:extLst>
            </p:cNvPr>
            <p:cNvCxnSpPr/>
            <p:nvPr/>
          </p:nvCxnSpPr>
          <p:spPr>
            <a:xfrm>
              <a:off x="1363940" y="1095152"/>
              <a:ext cx="552712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4E0C9E-2789-4BB8-B688-85255E10C45C}"/>
                </a:ext>
              </a:extLst>
            </p:cNvPr>
            <p:cNvCxnSpPr/>
            <p:nvPr/>
          </p:nvCxnSpPr>
          <p:spPr>
            <a:xfrm>
              <a:off x="1524102" y="1169915"/>
              <a:ext cx="520679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itle 1">
            <a:extLst>
              <a:ext uri="{FF2B5EF4-FFF2-40B4-BE49-F238E27FC236}">
                <a16:creationId xmlns:a16="http://schemas.microsoft.com/office/drawing/2014/main" id="{D780E54B-8612-49C2-8D8B-07ABFA8BD881}"/>
              </a:ext>
            </a:extLst>
          </p:cNvPr>
          <p:cNvSpPr txBox="1">
            <a:spLocks/>
          </p:cNvSpPr>
          <p:nvPr/>
        </p:nvSpPr>
        <p:spPr>
          <a:xfrm>
            <a:off x="3201399" y="27541"/>
            <a:ext cx="8563993" cy="413296"/>
          </a:xfrm>
          <a:prstGeom prst="rect">
            <a:avLst/>
          </a:prstGeom>
          <a:effectLst/>
        </p:spPr>
        <p:txBody>
          <a:bodyPr anchor="t">
            <a:noAutofit/>
          </a:bodyPr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The 6 septs journey to resource optimization</a:t>
            </a:r>
          </a:p>
        </p:txBody>
      </p:sp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2C6E4C9E-044E-4BF4-BD8A-D189F999E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94127"/>
              </p:ext>
            </p:extLst>
          </p:nvPr>
        </p:nvGraphicFramePr>
        <p:xfrm>
          <a:off x="6518277" y="686038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BDF8D69E-0B71-4162-A249-FD56CE97581F}"/>
              </a:ext>
            </a:extLst>
          </p:cNvPr>
          <p:cNvSpPr txBox="1"/>
          <p:nvPr/>
        </p:nvSpPr>
        <p:spPr>
          <a:xfrm>
            <a:off x="2326621" y="1051041"/>
            <a:ext cx="4883804" cy="788400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Strategic Planning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Policy Deployment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Risk Analysis and Targeting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Audit Planning</a:t>
            </a:r>
            <a:endParaRPr lang="en-IN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7771F7-4714-4BD8-BA53-025C5A4400E4}"/>
              </a:ext>
            </a:extLst>
          </p:cNvPr>
          <p:cNvSpPr/>
          <p:nvPr/>
        </p:nvSpPr>
        <p:spPr>
          <a:xfrm>
            <a:off x="195397" y="1055636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Analyse and Target</a:t>
            </a:r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 </a:t>
            </a:r>
            <a:endParaRPr lang="en-IN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0DCB42F-6488-499D-AF42-210AEA2D7182}"/>
              </a:ext>
            </a:extLst>
          </p:cNvPr>
          <p:cNvSpPr/>
          <p:nvPr/>
        </p:nvSpPr>
        <p:spPr>
          <a:xfrm>
            <a:off x="7291767" y="1052572"/>
            <a:ext cx="1080718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Resource Mapping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48A195F-7848-48E4-A98A-14F987661A2E}"/>
              </a:ext>
            </a:extLst>
          </p:cNvPr>
          <p:cNvSpPr txBox="1"/>
          <p:nvPr/>
        </p:nvSpPr>
        <p:spPr>
          <a:xfrm>
            <a:off x="2326621" y="1926356"/>
            <a:ext cx="4883804" cy="788400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Entry Review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Audit Process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Identification of two weak resources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8585847-0213-4E5D-8145-801BF8A81C7A}"/>
              </a:ext>
            </a:extLst>
          </p:cNvPr>
          <p:cNvSpPr/>
          <p:nvPr/>
        </p:nvSpPr>
        <p:spPr>
          <a:xfrm>
            <a:off x="195397" y="1915548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Examine and Facilitate</a:t>
            </a:r>
            <a:endParaRPr lang="en-IN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00DE5BE-6860-43FC-B22A-DEF92F02042C}"/>
              </a:ext>
            </a:extLst>
          </p:cNvPr>
          <p:cNvSpPr/>
          <p:nvPr/>
        </p:nvSpPr>
        <p:spPr>
          <a:xfrm>
            <a:off x="8007860" y="1912484"/>
            <a:ext cx="1504949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Performance Review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4E9A199-44FD-465F-831E-E12669FAEC66}"/>
              </a:ext>
            </a:extLst>
          </p:cNvPr>
          <p:cNvSpPr txBox="1"/>
          <p:nvPr/>
        </p:nvSpPr>
        <p:spPr>
          <a:xfrm>
            <a:off x="2326621" y="2817092"/>
            <a:ext cx="4883804" cy="738664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Kaizen Burst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Action Plan Implementation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Result Monitoring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2C81110-3536-40B6-A6E4-EDC8B0441FF2}"/>
              </a:ext>
            </a:extLst>
          </p:cNvPr>
          <p:cNvSpPr/>
          <p:nvPr/>
        </p:nvSpPr>
        <p:spPr>
          <a:xfrm>
            <a:off x="195397" y="2781417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Review, Classify and ACT</a:t>
            </a:r>
            <a:endParaRPr lang="en-IN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3DD9EB2-68F8-4C52-9288-3B3450D15FFE}"/>
              </a:ext>
            </a:extLst>
          </p:cNvPr>
          <p:cNvSpPr/>
          <p:nvPr/>
        </p:nvSpPr>
        <p:spPr>
          <a:xfrm>
            <a:off x="8357622" y="2778353"/>
            <a:ext cx="1898135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Optimised</a:t>
            </a:r>
          </a:p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Resource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DF829C96-4E49-4A9F-A8A7-0074B3687E17}"/>
              </a:ext>
            </a:extLst>
          </p:cNvPr>
          <p:cNvSpPr txBox="1"/>
          <p:nvPr/>
        </p:nvSpPr>
        <p:spPr>
          <a:xfrm>
            <a:off x="2325859" y="3659998"/>
            <a:ext cx="4883804" cy="788400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Resource Upgradation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Function Optimization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Try Out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C55B30D-C442-4383-A73E-96C34C7087A8}"/>
              </a:ext>
            </a:extLst>
          </p:cNvPr>
          <p:cNvSpPr/>
          <p:nvPr/>
        </p:nvSpPr>
        <p:spPr>
          <a:xfrm>
            <a:off x="194635" y="3658716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Resource Levelling and Smoothing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96D6311-CE4D-4F8C-AB61-1AFA3F0F8049}"/>
              </a:ext>
            </a:extLst>
          </p:cNvPr>
          <p:cNvSpPr/>
          <p:nvPr/>
        </p:nvSpPr>
        <p:spPr>
          <a:xfrm>
            <a:off x="8760335" y="3655652"/>
            <a:ext cx="1883276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Performance Enhancement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2D7147E-E695-474E-B991-E859764D96EE}"/>
              </a:ext>
            </a:extLst>
          </p:cNvPr>
          <p:cNvSpPr txBox="1"/>
          <p:nvPr/>
        </p:nvSpPr>
        <p:spPr>
          <a:xfrm>
            <a:off x="2325859" y="4532729"/>
            <a:ext cx="4883804" cy="788400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Review Methodology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Review Mechanism</a:t>
            </a:r>
          </a:p>
          <a:p>
            <a:endParaRPr lang="en-US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A725F5C-36B0-44A5-BB04-159E076DD9EF}"/>
              </a:ext>
            </a:extLst>
          </p:cNvPr>
          <p:cNvSpPr/>
          <p:nvPr/>
        </p:nvSpPr>
        <p:spPr>
          <a:xfrm>
            <a:off x="194635" y="4530058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Result Monitoring 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48FDB26-5D42-4BFD-A8ED-78A840C15ED9}"/>
              </a:ext>
            </a:extLst>
          </p:cNvPr>
          <p:cNvSpPr/>
          <p:nvPr/>
        </p:nvSpPr>
        <p:spPr>
          <a:xfrm>
            <a:off x="10255760" y="4526994"/>
            <a:ext cx="1155189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Resource Management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BBD33F7-A04D-4519-9C95-D3F2A607BD03}"/>
              </a:ext>
            </a:extLst>
          </p:cNvPr>
          <p:cNvSpPr/>
          <p:nvPr/>
        </p:nvSpPr>
        <p:spPr>
          <a:xfrm>
            <a:off x="194635" y="5407357"/>
            <a:ext cx="2046788" cy="788400"/>
          </a:xfrm>
          <a:prstGeom prst="rect">
            <a:avLst/>
          </a:prstGeom>
          <a:gradFill flip="none" rotWithShape="1">
            <a:gsLst>
              <a:gs pos="100000">
                <a:srgbClr val="F8CFB6"/>
              </a:gs>
              <a:gs pos="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65151" rIns="84455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Documentation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D7847D9-0994-43A4-9022-C44B614C4BB8}"/>
              </a:ext>
            </a:extLst>
          </p:cNvPr>
          <p:cNvSpPr/>
          <p:nvPr/>
        </p:nvSpPr>
        <p:spPr>
          <a:xfrm>
            <a:off x="10643612" y="5404293"/>
            <a:ext cx="1107380" cy="788400"/>
          </a:xfrm>
          <a:prstGeom prst="rect">
            <a:avLst/>
          </a:prstGeom>
          <a:gradFill rotWithShape="0"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rgbClr val="FFC00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0" tIns="65151" rIns="84455" bIns="0" numCol="1" spcCol="1270" anchor="ctr" anchorCtr="0">
            <a:noAutofit/>
          </a:bodyPr>
          <a:lstStyle/>
          <a:p>
            <a:pPr algn="ctr"/>
            <a:r>
              <a:rPr lang="en-GB" sz="1400" dirty="0">
                <a:latin typeface="Arial Rounded MT Std" panose="020F0502020102020204" pitchFamily="34" charset="0"/>
              </a:rPr>
              <a:t>Cultural Change</a:t>
            </a:r>
            <a:endParaRPr lang="en-IN" sz="1400" dirty="0">
              <a:latin typeface="Arial Rounded MT Std" panose="020F05020201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302E4F1-0C7C-4727-B153-B54597091610}"/>
              </a:ext>
            </a:extLst>
          </p:cNvPr>
          <p:cNvSpPr txBox="1"/>
          <p:nvPr/>
        </p:nvSpPr>
        <p:spPr>
          <a:xfrm>
            <a:off x="2325859" y="5411855"/>
            <a:ext cx="4883804" cy="788400"/>
          </a:xfrm>
          <a:prstGeom prst="rect">
            <a:avLst/>
          </a:prstGeom>
          <a:gradFill flip="none" rotWithShape="1">
            <a:gsLst>
              <a:gs pos="2000">
                <a:schemeClr val="bg1">
                  <a:lumMod val="8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Re-Training</a:t>
            </a:r>
          </a:p>
          <a:p>
            <a:r>
              <a:rPr lang="en-US" sz="1400" dirty="0">
                <a:solidFill>
                  <a:schemeClr val="tx1"/>
                </a:solidFill>
                <a:latin typeface="Arial Rounded MT Std" panose="020F0502020102020204" pitchFamily="34" charset="0"/>
              </a:rPr>
              <a:t>- Report Preparation</a:t>
            </a:r>
          </a:p>
          <a:p>
            <a:endParaRPr lang="en-US" sz="1400" dirty="0">
              <a:solidFill>
                <a:schemeClr val="tx1"/>
              </a:solidFill>
              <a:latin typeface="Arial Rounded MT Std" panose="020F0502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8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25A0713-A64B-439B-91E9-551CE2BAEA8D}" vid="{FD9CE0B8-0910-4446-AF74-F335AEE71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{E941223F-1CE3-464B-A5DB-EC8076E052E8}tf10001108_win32</Template>
  <TotalTime>1930</TotalTime>
  <Words>174</Words>
  <Application>Microsoft Office PowerPoint</Application>
  <PresentationFormat>Widescreen</PresentationFormat>
  <Paragraphs>60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Arial Rounded MT Std</vt:lpstr>
      <vt:lpstr>Calibri</vt:lpstr>
      <vt:lpstr>Segoe UI</vt:lpstr>
      <vt:lpstr>WelcomeDoc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admin</dc:creator>
  <cp:keywords/>
  <cp:lastModifiedBy>Admin</cp:lastModifiedBy>
  <cp:revision>38</cp:revision>
  <dcterms:created xsi:type="dcterms:W3CDTF">2020-09-02T09:09:09Z</dcterms:created>
  <dcterms:modified xsi:type="dcterms:W3CDTF">2020-09-08T07:28:42Z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