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9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8" d="100"/>
          <a:sy n="78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08615E-80BF-40CC-BE7F-6A8AFAB33B2C}"/>
              </a:ext>
            </a:extLst>
          </p:cNvPr>
          <p:cNvSpPr/>
          <p:nvPr userDrawn="1"/>
        </p:nvSpPr>
        <p:spPr>
          <a:xfrm>
            <a:off x="446534" y="64008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3A86F8-E88E-478A-8F2E-FD8F15319879}"/>
              </a:ext>
            </a:extLst>
          </p:cNvPr>
          <p:cNvSpPr/>
          <p:nvPr userDrawn="1"/>
        </p:nvSpPr>
        <p:spPr>
          <a:xfrm>
            <a:off x="4241830" y="64008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1858A7-D0EF-4D45-A71D-B4FBD32ACE17}"/>
              </a:ext>
            </a:extLst>
          </p:cNvPr>
          <p:cNvSpPr/>
          <p:nvPr userDrawn="1"/>
        </p:nvSpPr>
        <p:spPr>
          <a:xfrm>
            <a:off x="8052699" y="6400800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15E1-6C94-464F-A70B-ED44D1E0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6106" y="238219"/>
            <a:ext cx="8449620" cy="224694"/>
          </a:xfrm>
        </p:spPr>
        <p:txBody>
          <a:bodyPr>
            <a:normAutofit fontScale="90000"/>
          </a:bodyPr>
          <a:lstStyle/>
          <a:p>
            <a:r>
              <a:rPr lang="en-US" dirty="0"/>
              <a:t>Six month’s JOURNEY TO Rapid changeover (SMED)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09D4A-7B03-48A7-9DEC-8020ED8EEA4D}"/>
              </a:ext>
            </a:extLst>
          </p:cNvPr>
          <p:cNvSpPr/>
          <p:nvPr/>
        </p:nvSpPr>
        <p:spPr>
          <a:xfrm>
            <a:off x="4949639" y="688595"/>
            <a:ext cx="2070458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Micro analysis of SMED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D964BA-2955-417F-9F71-DE496B6F1B2B}"/>
              </a:ext>
            </a:extLst>
          </p:cNvPr>
          <p:cNvSpPr/>
          <p:nvPr/>
        </p:nvSpPr>
        <p:spPr>
          <a:xfrm>
            <a:off x="3179318" y="5205046"/>
            <a:ext cx="2675953" cy="9643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Stratification of Changeover activities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C1DDE6-4347-4242-9052-B8207DE1319A}"/>
              </a:ext>
            </a:extLst>
          </p:cNvPr>
          <p:cNvSpPr/>
          <p:nvPr/>
        </p:nvSpPr>
        <p:spPr>
          <a:xfrm>
            <a:off x="1805193" y="648542"/>
            <a:ext cx="2143733" cy="10460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Concepts of Rapid Change-over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(SMED)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CE37CC4-370E-4E30-B72F-BA6CA67A4E91}"/>
              </a:ext>
            </a:extLst>
          </p:cNvPr>
          <p:cNvSpPr/>
          <p:nvPr/>
        </p:nvSpPr>
        <p:spPr>
          <a:xfrm>
            <a:off x="6443675" y="525140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Application of SMED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&amp; Gap analysis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0D456F-8C7C-4B44-886F-0E8D0A0B0D91}"/>
              </a:ext>
            </a:extLst>
          </p:cNvPr>
          <p:cNvGrpSpPr/>
          <p:nvPr/>
        </p:nvGrpSpPr>
        <p:grpSpPr>
          <a:xfrm>
            <a:off x="1955425" y="2055121"/>
            <a:ext cx="2070458" cy="2052644"/>
            <a:chOff x="1026941" y="2167665"/>
            <a:chExt cx="2070458" cy="205264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8A30537-5DF7-4E39-B0DD-C0910C0C8C1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AD8569F-7DF6-4FF9-84A8-368DBB74E2E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/>
                <a:t>I</a:t>
              </a:r>
              <a:endParaRPr lang="en-IN" sz="3200" b="1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F2CCFF1-3049-4C9B-9FF0-2D61A270FA62}"/>
              </a:ext>
            </a:extLst>
          </p:cNvPr>
          <p:cNvGrpSpPr/>
          <p:nvPr/>
        </p:nvGrpSpPr>
        <p:grpSpPr>
          <a:xfrm>
            <a:off x="3505027" y="2917231"/>
            <a:ext cx="2070458" cy="2052644"/>
            <a:chOff x="1026941" y="2167665"/>
            <a:chExt cx="2070458" cy="2052644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5F16F5A-AA0C-4B63-ACEB-AE4C3CE7955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33568FB-3D26-4A08-AD00-409682D35A9A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ED20A5B-808F-440E-A902-B2C861C7FADE}"/>
              </a:ext>
            </a:extLst>
          </p:cNvPr>
          <p:cNvGrpSpPr/>
          <p:nvPr/>
        </p:nvGrpSpPr>
        <p:grpSpPr>
          <a:xfrm>
            <a:off x="4895732" y="1855785"/>
            <a:ext cx="2070458" cy="2052644"/>
            <a:chOff x="1026941" y="2167665"/>
            <a:chExt cx="2070458" cy="2052644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E38B93E-E839-41E4-8C84-332ECAB14885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A15143D-3540-4568-B255-CAD0DACDB958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7FD3EC5-AB54-46D3-8980-DB4B8C0F13D3}"/>
              </a:ext>
            </a:extLst>
          </p:cNvPr>
          <p:cNvGrpSpPr/>
          <p:nvPr/>
        </p:nvGrpSpPr>
        <p:grpSpPr>
          <a:xfrm>
            <a:off x="6505378" y="2882107"/>
            <a:ext cx="2070458" cy="2052644"/>
            <a:chOff x="1026941" y="2167665"/>
            <a:chExt cx="2070458" cy="205264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C2F5C5A-8587-48E4-8CE1-E42C1FB111E3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AC674AF-620C-4BD5-801D-DCA1D03A4E95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3CF4ACB-07E8-4E00-8551-E0B14ADFDB7E}"/>
              </a:ext>
            </a:extLst>
          </p:cNvPr>
          <p:cNvGrpSpPr/>
          <p:nvPr/>
        </p:nvGrpSpPr>
        <p:grpSpPr>
          <a:xfrm>
            <a:off x="8013509" y="1880260"/>
            <a:ext cx="2070458" cy="2052644"/>
            <a:chOff x="1026941" y="2167665"/>
            <a:chExt cx="2070458" cy="205264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63EC2F0-76B7-41DE-ABB0-EDFE783FD429}"/>
                </a:ext>
              </a:extLst>
            </p:cNvPr>
            <p:cNvSpPr/>
            <p:nvPr/>
          </p:nvSpPr>
          <p:spPr>
            <a:xfrm>
              <a:off x="1026941" y="2167665"/>
              <a:ext cx="2070458" cy="20526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7B069CF8-FC93-44A9-BA10-6D8945B869CB}"/>
                </a:ext>
              </a:extLst>
            </p:cNvPr>
            <p:cNvSpPr/>
            <p:nvPr/>
          </p:nvSpPr>
          <p:spPr>
            <a:xfrm>
              <a:off x="1626068" y="2813540"/>
              <a:ext cx="821709" cy="8024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84CF7CD-A9D6-4918-8E46-E71B19BED304}"/>
              </a:ext>
            </a:extLst>
          </p:cNvPr>
          <p:cNvSpPr txBox="1"/>
          <p:nvPr/>
        </p:nvSpPr>
        <p:spPr>
          <a:xfrm>
            <a:off x="4265662" y="3686605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F106A-3F5A-4720-9AB5-3443994FF2C7}"/>
              </a:ext>
            </a:extLst>
          </p:cNvPr>
          <p:cNvSpPr txBox="1"/>
          <p:nvPr/>
        </p:nvSpPr>
        <p:spPr>
          <a:xfrm>
            <a:off x="5671410" y="2610511"/>
            <a:ext cx="5010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III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F90DBA-6C15-45BF-8C17-29BD4D5AD5DD}"/>
              </a:ext>
            </a:extLst>
          </p:cNvPr>
          <p:cNvSpPr txBox="1"/>
          <p:nvPr/>
        </p:nvSpPr>
        <p:spPr>
          <a:xfrm>
            <a:off x="7095998" y="3623029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16385C-FE4B-4DED-940C-F1125E7351CF}"/>
              </a:ext>
            </a:extLst>
          </p:cNvPr>
          <p:cNvSpPr txBox="1"/>
          <p:nvPr/>
        </p:nvSpPr>
        <p:spPr>
          <a:xfrm>
            <a:off x="8626695" y="2644731"/>
            <a:ext cx="7867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V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6FE9FE-0F97-4912-BECB-192AAD61706D}"/>
              </a:ext>
            </a:extLst>
          </p:cNvPr>
          <p:cNvSpPr/>
          <p:nvPr/>
        </p:nvSpPr>
        <p:spPr>
          <a:xfrm>
            <a:off x="7929101" y="665554"/>
            <a:ext cx="2266122" cy="918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Benefits and Success Story Documentation.</a:t>
            </a:r>
            <a:endParaRPr lang="en-IN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4DD3FB9-3424-4C4C-A0D1-69B818B01AB4}"/>
              </a:ext>
            </a:extLst>
          </p:cNvPr>
          <p:cNvCxnSpPr>
            <a:cxnSpLocks/>
          </p:cNvCxnSpPr>
          <p:nvPr/>
        </p:nvCxnSpPr>
        <p:spPr>
          <a:xfrm flipV="1">
            <a:off x="2926097" y="188026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17520AC-7F3C-4FD1-A731-BC9CB71E40D6}"/>
              </a:ext>
            </a:extLst>
          </p:cNvPr>
          <p:cNvCxnSpPr>
            <a:cxnSpLocks/>
          </p:cNvCxnSpPr>
          <p:nvPr/>
        </p:nvCxnSpPr>
        <p:spPr>
          <a:xfrm flipV="1">
            <a:off x="5934239" y="174442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905672A-4A35-48CC-AD10-6D9D00D56449}"/>
              </a:ext>
            </a:extLst>
          </p:cNvPr>
          <p:cNvCxnSpPr>
            <a:cxnSpLocks/>
          </p:cNvCxnSpPr>
          <p:nvPr/>
        </p:nvCxnSpPr>
        <p:spPr>
          <a:xfrm flipV="1">
            <a:off x="4541526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68A7151-E309-4212-9085-2175FBB267ED}"/>
              </a:ext>
            </a:extLst>
          </p:cNvPr>
          <p:cNvCxnSpPr>
            <a:cxnSpLocks/>
          </p:cNvCxnSpPr>
          <p:nvPr/>
        </p:nvCxnSpPr>
        <p:spPr>
          <a:xfrm flipV="1">
            <a:off x="7549664" y="446637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52E850-931D-4F7A-8279-1B5580659894}"/>
              </a:ext>
            </a:extLst>
          </p:cNvPr>
          <p:cNvCxnSpPr>
            <a:cxnSpLocks/>
          </p:cNvCxnSpPr>
          <p:nvPr/>
        </p:nvCxnSpPr>
        <p:spPr>
          <a:xfrm flipV="1">
            <a:off x="9022097" y="1686850"/>
            <a:ext cx="0" cy="62140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136A0FEC-5B8A-42F9-AEBB-88230A2DC265}"/>
              </a:ext>
            </a:extLst>
          </p:cNvPr>
          <p:cNvSpPr txBox="1"/>
          <p:nvPr/>
        </p:nvSpPr>
        <p:spPr>
          <a:xfrm flipH="1">
            <a:off x="2772142" y="350347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D267BCB-1060-4074-B5BA-318CA2829BA5}"/>
              </a:ext>
            </a:extLst>
          </p:cNvPr>
          <p:cNvSpPr txBox="1"/>
          <p:nvPr/>
        </p:nvSpPr>
        <p:spPr>
          <a:xfrm flipH="1">
            <a:off x="4219725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89C42B5-3912-4458-B583-A8F9ABF6F461}"/>
              </a:ext>
            </a:extLst>
          </p:cNvPr>
          <p:cNvSpPr txBox="1"/>
          <p:nvPr/>
        </p:nvSpPr>
        <p:spPr>
          <a:xfrm flipH="1">
            <a:off x="5683901" y="3252136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17F257-6F64-4607-AB75-9D6DCD538FCF}"/>
              </a:ext>
            </a:extLst>
          </p:cNvPr>
          <p:cNvSpPr txBox="1"/>
          <p:nvPr/>
        </p:nvSpPr>
        <p:spPr>
          <a:xfrm flipH="1">
            <a:off x="7189386" y="322378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69D0F14-35C1-43E9-B0C7-CF20B55D882D}"/>
              </a:ext>
            </a:extLst>
          </p:cNvPr>
          <p:cNvSpPr txBox="1"/>
          <p:nvPr/>
        </p:nvSpPr>
        <p:spPr>
          <a:xfrm flipH="1">
            <a:off x="8765705" y="3292205"/>
            <a:ext cx="784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STEP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7440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D70F28-C52F-4087-AAD9-39BB751DC2E8}"/>
              </a:ext>
            </a:extLst>
          </p:cNvPr>
          <p:cNvSpPr/>
          <p:nvPr/>
        </p:nvSpPr>
        <p:spPr>
          <a:xfrm>
            <a:off x="7308577" y="904056"/>
            <a:ext cx="1385574" cy="1169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Basic Concept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C3962-1ECA-4D2D-9F96-45E449EA3A08}"/>
              </a:ext>
            </a:extLst>
          </p:cNvPr>
          <p:cNvSpPr txBox="1"/>
          <p:nvPr/>
        </p:nvSpPr>
        <p:spPr>
          <a:xfrm>
            <a:off x="3325559" y="868638"/>
            <a:ext cx="3879556" cy="11695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Study of Shop-floor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Team formation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Data analysis of changeover and key bottleneck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Identification of Model changeover.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61745-CF88-4584-9DE5-1F7572AB103F}"/>
              </a:ext>
            </a:extLst>
          </p:cNvPr>
          <p:cNvSpPr/>
          <p:nvPr/>
        </p:nvSpPr>
        <p:spPr>
          <a:xfrm>
            <a:off x="8076109" y="2922697"/>
            <a:ext cx="2995165" cy="11182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Concept of SMED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B2F32D-4095-4898-A37A-27454B44AC18}"/>
              </a:ext>
            </a:extLst>
          </p:cNvPr>
          <p:cNvSpPr txBox="1"/>
          <p:nvPr/>
        </p:nvSpPr>
        <p:spPr>
          <a:xfrm>
            <a:off x="3339627" y="2897264"/>
            <a:ext cx="3864362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Applying 1S,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Apply ECRS concept..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Improvement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Review of Gaps and action plan.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2554BB-A0B8-4A39-B4A2-0326A1E45145}"/>
              </a:ext>
            </a:extLst>
          </p:cNvPr>
          <p:cNvSpPr/>
          <p:nvPr/>
        </p:nvSpPr>
        <p:spPr>
          <a:xfrm>
            <a:off x="10299387" y="5446511"/>
            <a:ext cx="1435025" cy="9369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Institutionalization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13D12-5952-42D1-B3FD-35A6114DAB9C}"/>
              </a:ext>
            </a:extLst>
          </p:cNvPr>
          <p:cNvSpPr txBox="1"/>
          <p:nvPr/>
        </p:nvSpPr>
        <p:spPr>
          <a:xfrm>
            <a:off x="3358218" y="4031046"/>
            <a:ext cx="386436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Rationalize internal / external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Gap analysis and Corrective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Improvise and fine tune Setup change.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857F68-E767-418B-B5C9-11C31162499B}"/>
              </a:ext>
            </a:extLst>
          </p:cNvPr>
          <p:cNvSpPr/>
          <p:nvPr/>
        </p:nvSpPr>
        <p:spPr>
          <a:xfrm>
            <a:off x="8076108" y="2115951"/>
            <a:ext cx="1419584" cy="7619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Mapping of SMED activities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459F3B-4999-4B0D-BB24-11375B7AE8F6}"/>
              </a:ext>
            </a:extLst>
          </p:cNvPr>
          <p:cNvSpPr txBox="1"/>
          <p:nvPr/>
        </p:nvSpPr>
        <p:spPr>
          <a:xfrm>
            <a:off x="3339627" y="2096181"/>
            <a:ext cx="3872112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Micro analysis of Changeover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Plotting of Internal / External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Stratification and goal setting.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F04505-2E2B-41F3-985B-1FBB6A964EC1}"/>
              </a:ext>
            </a:extLst>
          </p:cNvPr>
          <p:cNvSpPr/>
          <p:nvPr/>
        </p:nvSpPr>
        <p:spPr>
          <a:xfrm>
            <a:off x="143263" y="871005"/>
            <a:ext cx="3133507" cy="1173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Concepts of Rapid Change-Over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(SMED)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Stratification of Changeover activities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3F585F-A5A4-4FCE-AC79-E06BF09F8638}"/>
              </a:ext>
            </a:extLst>
          </p:cNvPr>
          <p:cNvSpPr/>
          <p:nvPr/>
        </p:nvSpPr>
        <p:spPr>
          <a:xfrm>
            <a:off x="154869" y="2116336"/>
            <a:ext cx="3133506" cy="761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247CB-E9C2-4F79-AFA7-5F55BFBEC1EB}"/>
              </a:ext>
            </a:extLst>
          </p:cNvPr>
          <p:cNvSpPr/>
          <p:nvPr/>
        </p:nvSpPr>
        <p:spPr>
          <a:xfrm>
            <a:off x="117684" y="2926698"/>
            <a:ext cx="3170691" cy="1077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Micro Analysis of SMED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66161F-E0C5-4D56-AC6A-2621B7540DB7}"/>
              </a:ext>
            </a:extLst>
          </p:cNvPr>
          <p:cNvSpPr/>
          <p:nvPr/>
        </p:nvSpPr>
        <p:spPr>
          <a:xfrm>
            <a:off x="124671" y="4051286"/>
            <a:ext cx="3170690" cy="830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Application of SMED and Gap analysis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63691BDA-8E60-4B60-8520-448766FD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1" y="226001"/>
            <a:ext cx="8647361" cy="255169"/>
          </a:xfrm>
        </p:spPr>
        <p:txBody>
          <a:bodyPr>
            <a:normAutofit fontScale="90000"/>
          </a:bodyPr>
          <a:lstStyle/>
          <a:p>
            <a:r>
              <a:rPr lang="en-US" dirty="0"/>
              <a:t>Six month’s JOURNEY TO Rapid changeover (SMED)</a:t>
            </a:r>
            <a:endParaRPr lang="en-IN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14AFF5A-DA6F-4F93-B310-62AB2DEEB96F}"/>
              </a:ext>
            </a:extLst>
          </p:cNvPr>
          <p:cNvSpPr txBox="1"/>
          <p:nvPr/>
        </p:nvSpPr>
        <p:spPr>
          <a:xfrm>
            <a:off x="3358218" y="4934248"/>
            <a:ext cx="3867548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Documentation and accrediting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Create revised SOP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Introduction to various path breaking programs from ACMA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38805A-ACAB-470A-A470-18531BEF196A}"/>
              </a:ext>
            </a:extLst>
          </p:cNvPr>
          <p:cNvSpPr/>
          <p:nvPr/>
        </p:nvSpPr>
        <p:spPr>
          <a:xfrm>
            <a:off x="124671" y="4978046"/>
            <a:ext cx="3170690" cy="12796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tx1"/>
              </a:solidFill>
            </a:endParaRPr>
          </a:p>
          <a:p>
            <a:pPr algn="ctr"/>
            <a:r>
              <a:rPr lang="en-IN" b="1" dirty="0">
                <a:solidFill>
                  <a:schemeClr val="tx1"/>
                </a:solidFill>
              </a:rPr>
              <a:t>Benefits and Success Story Documentation</a:t>
            </a:r>
          </a:p>
          <a:p>
            <a:pPr algn="ctr"/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69D946B-6B83-454F-8404-1ACAEBE8E78B}"/>
              </a:ext>
            </a:extLst>
          </p:cNvPr>
          <p:cNvSpPr/>
          <p:nvPr/>
        </p:nvSpPr>
        <p:spPr>
          <a:xfrm>
            <a:off x="8904850" y="4083297"/>
            <a:ext cx="2165196" cy="13037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Execution and Review.</a:t>
            </a:r>
            <a:endParaRPr lang="en-IN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8A930C-033A-4652-862B-B90B5B7B9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50056"/>
              </p:ext>
            </p:extLst>
          </p:nvPr>
        </p:nvGraphicFramePr>
        <p:xfrm>
          <a:off x="6470652" y="600313"/>
          <a:ext cx="524243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919">
                  <a:extLst>
                    <a:ext uri="{9D8B030D-6E8A-4147-A177-3AD203B41FA5}">
                      <a16:colId xmlns:a16="http://schemas.microsoft.com/office/drawing/2014/main" val="26677743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7285082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279623053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017931373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1836280838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3917866307"/>
                    </a:ext>
                  </a:extLst>
                </a:gridCol>
                <a:gridCol w="748919">
                  <a:extLst>
                    <a:ext uri="{9D8B030D-6E8A-4147-A177-3AD203B41FA5}">
                      <a16:colId xmlns:a16="http://schemas.microsoft.com/office/drawing/2014/main" val="621187413"/>
                    </a:ext>
                  </a:extLst>
                </a:gridCol>
              </a:tblGrid>
              <a:tr h="26383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49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1303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455B2D-BAB7-438A-85DA-0266A24CB79F}">
  <ds:schemaRefs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{9B788E25-C551-40BF-8287-5B0B9132B333}tf11964407</Template>
  <TotalTime>4436</TotalTime>
  <Words>192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Demi</vt:lpstr>
      <vt:lpstr>Wingdings 2</vt:lpstr>
      <vt:lpstr>DividendVTI</vt:lpstr>
      <vt:lpstr>Six month’s JOURNEY TO Rapid changeover (SMED)</vt:lpstr>
      <vt:lpstr>Six month’s JOURNEY TO Rapid changeover (SMED)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Admin</dc:creator>
  <cp:lastModifiedBy>admin</cp:lastModifiedBy>
  <cp:revision>77</cp:revision>
  <cp:lastPrinted>2020-09-11T13:19:21Z</cp:lastPrinted>
  <dcterms:created xsi:type="dcterms:W3CDTF">2020-07-24T06:32:32Z</dcterms:created>
  <dcterms:modified xsi:type="dcterms:W3CDTF">2020-09-12T03:12:40Z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