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9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8" d="100"/>
          <a:sy n="78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8615E-80BF-40CC-BE7F-6A8AFAB33B2C}"/>
              </a:ext>
            </a:extLst>
          </p:cNvPr>
          <p:cNvSpPr/>
          <p:nvPr userDrawn="1"/>
        </p:nvSpPr>
        <p:spPr>
          <a:xfrm>
            <a:off x="446534" y="64008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A86F8-E88E-478A-8F2E-FD8F15319879}"/>
              </a:ext>
            </a:extLst>
          </p:cNvPr>
          <p:cNvSpPr/>
          <p:nvPr userDrawn="1"/>
        </p:nvSpPr>
        <p:spPr>
          <a:xfrm>
            <a:off x="4241830" y="64008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858A7-D0EF-4D45-A71D-B4FBD32ACE17}"/>
              </a:ext>
            </a:extLst>
          </p:cNvPr>
          <p:cNvSpPr/>
          <p:nvPr userDrawn="1"/>
        </p:nvSpPr>
        <p:spPr>
          <a:xfrm>
            <a:off x="8052699" y="6400800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15E1-6C94-464F-A70B-ED44D1E0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106" y="238219"/>
            <a:ext cx="8449620" cy="224694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Months JOURNEY TO Lean Hydraulic Systems,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09D4A-7B03-48A7-9DEC-8020ED8EEA4D}"/>
              </a:ext>
            </a:extLst>
          </p:cNvPr>
          <p:cNvSpPr/>
          <p:nvPr/>
        </p:nvSpPr>
        <p:spPr>
          <a:xfrm>
            <a:off x="4949639" y="688595"/>
            <a:ext cx="2070458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Designing of lean Hydraulic power pack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D964BA-2955-417F-9F71-DE496B6F1B2B}"/>
              </a:ext>
            </a:extLst>
          </p:cNvPr>
          <p:cNvSpPr/>
          <p:nvPr/>
        </p:nvSpPr>
        <p:spPr>
          <a:xfrm>
            <a:off x="3179318" y="5205046"/>
            <a:ext cx="2675953" cy="964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 Selection of Hydraulic Power pack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C1DDE6-4347-4242-9052-B8207DE1319A}"/>
              </a:ext>
            </a:extLst>
          </p:cNvPr>
          <p:cNvSpPr/>
          <p:nvPr/>
        </p:nvSpPr>
        <p:spPr>
          <a:xfrm>
            <a:off x="1805193" y="648542"/>
            <a:ext cx="2143733" cy="10460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Concepts of Hydraulics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E37CC4-370E-4E30-B72F-BA6CA67A4E91}"/>
              </a:ext>
            </a:extLst>
          </p:cNvPr>
          <p:cNvSpPr/>
          <p:nvPr/>
        </p:nvSpPr>
        <p:spPr>
          <a:xfrm>
            <a:off x="6443675" y="525140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Manufacturing of Lean Hydraulic  power pack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0D456F-8C7C-4B44-886F-0E8D0A0B0D91}"/>
              </a:ext>
            </a:extLst>
          </p:cNvPr>
          <p:cNvGrpSpPr/>
          <p:nvPr/>
        </p:nvGrpSpPr>
        <p:grpSpPr>
          <a:xfrm>
            <a:off x="1955425" y="2055121"/>
            <a:ext cx="2070458" cy="2052644"/>
            <a:chOff x="1026941" y="2167665"/>
            <a:chExt cx="2070458" cy="205264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8A30537-5DF7-4E39-B0DD-C0910C0C8C1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D8569F-7DF6-4FF9-84A8-368DBB74E2E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I</a:t>
              </a:r>
              <a:endParaRPr lang="en-IN" sz="3200" b="1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2CCFF1-3049-4C9B-9FF0-2D61A270FA62}"/>
              </a:ext>
            </a:extLst>
          </p:cNvPr>
          <p:cNvGrpSpPr/>
          <p:nvPr/>
        </p:nvGrpSpPr>
        <p:grpSpPr>
          <a:xfrm>
            <a:off x="3505027" y="2917231"/>
            <a:ext cx="2070458" cy="2052644"/>
            <a:chOff x="1026941" y="2167665"/>
            <a:chExt cx="2070458" cy="205264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F16F5A-AA0C-4B63-ACEB-AE4C3CE7955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3568FB-3D26-4A08-AD00-409682D35A9A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D20A5B-808F-440E-A902-B2C861C7FADE}"/>
              </a:ext>
            </a:extLst>
          </p:cNvPr>
          <p:cNvGrpSpPr/>
          <p:nvPr/>
        </p:nvGrpSpPr>
        <p:grpSpPr>
          <a:xfrm>
            <a:off x="4895732" y="1855785"/>
            <a:ext cx="2070458" cy="2052644"/>
            <a:chOff x="1026941" y="2167665"/>
            <a:chExt cx="2070458" cy="205264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38B93E-E839-41E4-8C84-332ECAB14885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15143D-3540-4568-B255-CAD0DACDB958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7FD3EC5-AB54-46D3-8980-DB4B8C0F13D3}"/>
              </a:ext>
            </a:extLst>
          </p:cNvPr>
          <p:cNvGrpSpPr/>
          <p:nvPr/>
        </p:nvGrpSpPr>
        <p:grpSpPr>
          <a:xfrm>
            <a:off x="6505378" y="2882107"/>
            <a:ext cx="2070458" cy="2052644"/>
            <a:chOff x="1026941" y="2167665"/>
            <a:chExt cx="2070458" cy="20526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C2F5C5A-8587-48E4-8CE1-E42C1FB111E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C674AF-620C-4BD5-801D-DCA1D03A4E95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CF4ACB-07E8-4E00-8551-E0B14ADFDB7E}"/>
              </a:ext>
            </a:extLst>
          </p:cNvPr>
          <p:cNvGrpSpPr/>
          <p:nvPr/>
        </p:nvGrpSpPr>
        <p:grpSpPr>
          <a:xfrm>
            <a:off x="8013509" y="1880260"/>
            <a:ext cx="2070458" cy="2052644"/>
            <a:chOff x="1026941" y="2167665"/>
            <a:chExt cx="2070458" cy="205264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63EC2F0-76B7-41DE-ABB0-EDFE783FD42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069CF8-FC93-44A9-BA10-6D8945B869C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84CF7CD-A9D6-4918-8E46-E71B19BED304}"/>
              </a:ext>
            </a:extLst>
          </p:cNvPr>
          <p:cNvSpPr txBox="1"/>
          <p:nvPr/>
        </p:nvSpPr>
        <p:spPr>
          <a:xfrm>
            <a:off x="4265662" y="3686605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F106A-3F5A-4720-9AB5-3443994FF2C7}"/>
              </a:ext>
            </a:extLst>
          </p:cNvPr>
          <p:cNvSpPr txBox="1"/>
          <p:nvPr/>
        </p:nvSpPr>
        <p:spPr>
          <a:xfrm>
            <a:off x="5671410" y="2610511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F90DBA-6C15-45BF-8C17-29BD4D5AD5DD}"/>
              </a:ext>
            </a:extLst>
          </p:cNvPr>
          <p:cNvSpPr txBox="1"/>
          <p:nvPr/>
        </p:nvSpPr>
        <p:spPr>
          <a:xfrm>
            <a:off x="7095998" y="3623029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16385C-FE4B-4DED-940C-F1125E7351CF}"/>
              </a:ext>
            </a:extLst>
          </p:cNvPr>
          <p:cNvSpPr txBox="1"/>
          <p:nvPr/>
        </p:nvSpPr>
        <p:spPr>
          <a:xfrm>
            <a:off x="8626695" y="2644731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FE9FE-0F97-4912-BECB-192AAD61706D}"/>
              </a:ext>
            </a:extLst>
          </p:cNvPr>
          <p:cNvSpPr/>
          <p:nvPr/>
        </p:nvSpPr>
        <p:spPr>
          <a:xfrm>
            <a:off x="7929101" y="66555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Result Monitoring and Documentation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DD3FB9-3424-4C4C-A0D1-69B818B01AB4}"/>
              </a:ext>
            </a:extLst>
          </p:cNvPr>
          <p:cNvCxnSpPr>
            <a:cxnSpLocks/>
          </p:cNvCxnSpPr>
          <p:nvPr/>
        </p:nvCxnSpPr>
        <p:spPr>
          <a:xfrm flipV="1">
            <a:off x="2926097" y="188026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7520AC-7F3C-4FD1-A731-BC9CB71E40D6}"/>
              </a:ext>
            </a:extLst>
          </p:cNvPr>
          <p:cNvCxnSpPr>
            <a:cxnSpLocks/>
          </p:cNvCxnSpPr>
          <p:nvPr/>
        </p:nvCxnSpPr>
        <p:spPr>
          <a:xfrm flipV="1">
            <a:off x="5934239" y="174442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05672A-4A35-48CC-AD10-6D9D00D56449}"/>
              </a:ext>
            </a:extLst>
          </p:cNvPr>
          <p:cNvCxnSpPr>
            <a:cxnSpLocks/>
          </p:cNvCxnSpPr>
          <p:nvPr/>
        </p:nvCxnSpPr>
        <p:spPr>
          <a:xfrm flipV="1">
            <a:off x="4541526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8A7151-E309-4212-9085-2175FBB267ED}"/>
              </a:ext>
            </a:extLst>
          </p:cNvPr>
          <p:cNvCxnSpPr>
            <a:cxnSpLocks/>
          </p:cNvCxnSpPr>
          <p:nvPr/>
        </p:nvCxnSpPr>
        <p:spPr>
          <a:xfrm flipV="1">
            <a:off x="7549664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52E850-931D-4F7A-8279-1B5580659894}"/>
              </a:ext>
            </a:extLst>
          </p:cNvPr>
          <p:cNvCxnSpPr>
            <a:cxnSpLocks/>
          </p:cNvCxnSpPr>
          <p:nvPr/>
        </p:nvCxnSpPr>
        <p:spPr>
          <a:xfrm flipV="1">
            <a:off x="9022097" y="168685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36A0FEC-5B8A-42F9-AEBB-88230A2DC265}"/>
              </a:ext>
            </a:extLst>
          </p:cNvPr>
          <p:cNvSpPr txBox="1"/>
          <p:nvPr/>
        </p:nvSpPr>
        <p:spPr>
          <a:xfrm flipH="1">
            <a:off x="2772142" y="350347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267BCB-1060-4074-B5BA-318CA2829BA5}"/>
              </a:ext>
            </a:extLst>
          </p:cNvPr>
          <p:cNvSpPr txBox="1"/>
          <p:nvPr/>
        </p:nvSpPr>
        <p:spPr>
          <a:xfrm flipH="1">
            <a:off x="4219725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9C42B5-3912-4458-B583-A8F9ABF6F461}"/>
              </a:ext>
            </a:extLst>
          </p:cNvPr>
          <p:cNvSpPr txBox="1"/>
          <p:nvPr/>
        </p:nvSpPr>
        <p:spPr>
          <a:xfrm flipH="1">
            <a:off x="5683901" y="3252136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17F257-6F64-4607-AB75-9D6DCD538FCF}"/>
              </a:ext>
            </a:extLst>
          </p:cNvPr>
          <p:cNvSpPr txBox="1"/>
          <p:nvPr/>
        </p:nvSpPr>
        <p:spPr>
          <a:xfrm flipH="1">
            <a:off x="7189386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9D0F14-35C1-43E9-B0C7-CF20B55D882D}"/>
              </a:ext>
            </a:extLst>
          </p:cNvPr>
          <p:cNvSpPr txBox="1"/>
          <p:nvPr/>
        </p:nvSpPr>
        <p:spPr>
          <a:xfrm flipH="1">
            <a:off x="8765705" y="329220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44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D70F28-C52F-4087-AAD9-39BB751DC2E8}"/>
              </a:ext>
            </a:extLst>
          </p:cNvPr>
          <p:cNvSpPr/>
          <p:nvPr/>
        </p:nvSpPr>
        <p:spPr>
          <a:xfrm>
            <a:off x="7358005" y="1108840"/>
            <a:ext cx="1385574" cy="100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Basic Concept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C3962-1ECA-4D2D-9F96-45E449EA3A08}"/>
              </a:ext>
            </a:extLst>
          </p:cNvPr>
          <p:cNvSpPr txBox="1"/>
          <p:nvPr/>
        </p:nvSpPr>
        <p:spPr>
          <a:xfrm>
            <a:off x="3412058" y="1108840"/>
            <a:ext cx="37646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Concepts of Hydraulics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Team formation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Training. To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Understanding Lean Hydraulics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61745-CF88-4584-9DE5-1F7572AB103F}"/>
              </a:ext>
            </a:extLst>
          </p:cNvPr>
          <p:cNvSpPr/>
          <p:nvPr/>
        </p:nvSpPr>
        <p:spPr>
          <a:xfrm>
            <a:off x="8076109" y="2982072"/>
            <a:ext cx="2995165" cy="13756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Concept of Lean Hydraulics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2F32D-4095-4898-A37A-27454B44AC18}"/>
              </a:ext>
            </a:extLst>
          </p:cNvPr>
          <p:cNvSpPr txBox="1"/>
          <p:nvPr/>
        </p:nvSpPr>
        <p:spPr>
          <a:xfrm>
            <a:off x="3426126" y="3207049"/>
            <a:ext cx="3764601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Scientific Calculation of requirement of Lean power pack.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Create lean BOM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Design of one Hydraulic power pack.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2554BB-A0B8-4A39-B4A2-0326A1E45145}"/>
              </a:ext>
            </a:extLst>
          </p:cNvPr>
          <p:cNvSpPr/>
          <p:nvPr/>
        </p:nvSpPr>
        <p:spPr>
          <a:xfrm>
            <a:off x="10021331" y="5559744"/>
            <a:ext cx="1713082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Result Monitoring &amp; Documentation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13D12-5952-42D1-B3FD-35A6114DAB9C}"/>
              </a:ext>
            </a:extLst>
          </p:cNvPr>
          <p:cNvSpPr txBox="1"/>
          <p:nvPr/>
        </p:nvSpPr>
        <p:spPr>
          <a:xfrm>
            <a:off x="3444717" y="4387090"/>
            <a:ext cx="373194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Construction of New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Manufacturing of Lean Power Pack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Testing and Gap analysis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857F68-E767-418B-B5C9-11C31162499B}"/>
              </a:ext>
            </a:extLst>
          </p:cNvPr>
          <p:cNvSpPr/>
          <p:nvPr/>
        </p:nvSpPr>
        <p:spPr>
          <a:xfrm>
            <a:off x="8076108" y="2163451"/>
            <a:ext cx="1419584" cy="761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Mapping of Hydraulic System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59F3B-4999-4B0D-BB24-11375B7AE8F6}"/>
              </a:ext>
            </a:extLst>
          </p:cNvPr>
          <p:cNvSpPr txBox="1"/>
          <p:nvPr/>
        </p:nvSpPr>
        <p:spPr>
          <a:xfrm>
            <a:off x="3412058" y="2354426"/>
            <a:ext cx="3764600" cy="8002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Issues faced in Hydraulic Power Pack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BOM of current Hydraulic Power Pack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04505-2E2B-41F3-985B-1FBB6A964EC1}"/>
              </a:ext>
            </a:extLst>
          </p:cNvPr>
          <p:cNvSpPr/>
          <p:nvPr/>
        </p:nvSpPr>
        <p:spPr>
          <a:xfrm>
            <a:off x="229762" y="995025"/>
            <a:ext cx="3133507" cy="1270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Concepts of Hydraulics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3F585F-A5A4-4FCE-AC79-E06BF09F8638}"/>
              </a:ext>
            </a:extLst>
          </p:cNvPr>
          <p:cNvSpPr/>
          <p:nvPr/>
        </p:nvSpPr>
        <p:spPr>
          <a:xfrm>
            <a:off x="204183" y="2362520"/>
            <a:ext cx="3170691" cy="743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Selection of Hydraulic power pack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7CB-E9C2-4F79-AFA7-5F55BFBEC1EB}"/>
              </a:ext>
            </a:extLst>
          </p:cNvPr>
          <p:cNvSpPr/>
          <p:nvPr/>
        </p:nvSpPr>
        <p:spPr>
          <a:xfrm>
            <a:off x="204183" y="3182335"/>
            <a:ext cx="3170691" cy="11251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Designing of Lean Hydraulic Power Pack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66161F-E0C5-4D56-AC6A-2621B7540DB7}"/>
              </a:ext>
            </a:extLst>
          </p:cNvPr>
          <p:cNvSpPr/>
          <p:nvPr/>
        </p:nvSpPr>
        <p:spPr>
          <a:xfrm>
            <a:off x="211170" y="4384267"/>
            <a:ext cx="3170690" cy="90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Manufacturing of Lean Power Pack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3691BDA-8E60-4B60-8520-448766FD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1" y="226001"/>
            <a:ext cx="8647361" cy="255169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months JOURNEY TO Lean Hydraulic Systems</a:t>
            </a:r>
            <a:endParaRPr lang="en-I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4AFF5A-DA6F-4F93-B310-62AB2DEEB96F}"/>
              </a:ext>
            </a:extLst>
          </p:cNvPr>
          <p:cNvSpPr txBox="1"/>
          <p:nvPr/>
        </p:nvSpPr>
        <p:spPr>
          <a:xfrm>
            <a:off x="3444717" y="5358450"/>
            <a:ext cx="373194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Training Manuals.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Introduction to various path breaking programs from ACMA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8805A-ACAB-470A-A470-18531BEF196A}"/>
              </a:ext>
            </a:extLst>
          </p:cNvPr>
          <p:cNvSpPr/>
          <p:nvPr/>
        </p:nvSpPr>
        <p:spPr>
          <a:xfrm>
            <a:off x="241368" y="5358450"/>
            <a:ext cx="3170690" cy="899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Benefits and Future plans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9D946B-6B83-454F-8404-1ACAEBE8E78B}"/>
              </a:ext>
            </a:extLst>
          </p:cNvPr>
          <p:cNvSpPr/>
          <p:nvPr/>
        </p:nvSpPr>
        <p:spPr>
          <a:xfrm>
            <a:off x="9025079" y="4414366"/>
            <a:ext cx="2550497" cy="1121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Execution and commissioning of Lean Hydraulic  Power pack</a:t>
            </a:r>
            <a:endParaRPr lang="en-IN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8A930C-033A-4652-862B-B90B5B7B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50056"/>
              </p:ext>
            </p:extLst>
          </p:nvPr>
        </p:nvGraphicFramePr>
        <p:xfrm>
          <a:off x="6470652" y="600313"/>
          <a:ext cx="524243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19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{9B788E25-C551-40BF-8287-5B0B9132B333}tf11964407</Template>
  <TotalTime>4378</TotalTime>
  <Words>174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</vt:lpstr>
      <vt:lpstr>Wingdings 2</vt:lpstr>
      <vt:lpstr>DividendVTI</vt:lpstr>
      <vt:lpstr>THE 6 Months JOURNEY TO Lean Hydraulic Systems,</vt:lpstr>
      <vt:lpstr>THE 6 months JOURNEY TO Lean Hydraulic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admin</cp:lastModifiedBy>
  <cp:revision>69</cp:revision>
  <dcterms:created xsi:type="dcterms:W3CDTF">2020-07-24T06:32:32Z</dcterms:created>
  <dcterms:modified xsi:type="dcterms:W3CDTF">2020-09-09T07:17:44Z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